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2.xml" ContentType="application/vnd.openxmlformats-officedocument.theme+xml"/>
  <Override PartName="/ppt/slideLayouts/slideLayout19.xml" ContentType="application/vnd.openxmlformats-officedocument.presentationml.slideLayout+xml"/>
  <Override PartName="/ppt/theme/theme13.xml" ContentType="application/vnd.openxmlformats-officedocument.theme+xml"/>
  <Override PartName="/ppt/slideLayouts/slideLayout2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4"/>
    <p:sldMasterId id="2147483660" r:id="rId5"/>
    <p:sldMasterId id="2147483713" r:id="rId6"/>
    <p:sldMasterId id="2147483684" r:id="rId7"/>
    <p:sldMasterId id="2147483700" r:id="rId8"/>
    <p:sldMasterId id="2147483715" r:id="rId9"/>
    <p:sldMasterId id="2147483707" r:id="rId10"/>
    <p:sldMasterId id="2147483709" r:id="rId11"/>
    <p:sldMasterId id="2147483705" r:id="rId12"/>
    <p:sldMasterId id="2147483717" r:id="rId13"/>
    <p:sldMasterId id="2147483720" r:id="rId14"/>
    <p:sldMasterId id="2147483648" r:id="rId15"/>
    <p:sldMasterId id="2147483722" r:id="rId16"/>
    <p:sldMasterId id="2147483724" r:id="rId17"/>
  </p:sldMasterIdLst>
  <p:notesMasterIdLst>
    <p:notesMasterId r:id="rId28"/>
  </p:notesMasterIdLst>
  <p:sldIdLst>
    <p:sldId id="299" r:id="rId18"/>
    <p:sldId id="270" r:id="rId19"/>
    <p:sldId id="300" r:id="rId20"/>
    <p:sldId id="277" r:id="rId21"/>
    <p:sldId id="301" r:id="rId22"/>
    <p:sldId id="297" r:id="rId23"/>
    <p:sldId id="298" r:id="rId24"/>
    <p:sldId id="280" r:id="rId25"/>
    <p:sldId id="269" r:id="rId26"/>
    <p:sldId id="288" r:id="rId2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0B6"/>
    <a:srgbClr val="539427"/>
    <a:srgbClr val="D98D14"/>
    <a:srgbClr val="506FA9"/>
    <a:srgbClr val="227370"/>
    <a:srgbClr val="246679"/>
    <a:srgbClr val="961F8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1" autoAdjust="0"/>
    <p:restoredTop sz="85319" autoAdjust="0"/>
  </p:normalViewPr>
  <p:slideViewPr>
    <p:cSldViewPr snapToGrid="0" snapToObjects="1">
      <p:cViewPr>
        <p:scale>
          <a:sx n="50" d="100"/>
          <a:sy n="50" d="100"/>
        </p:scale>
        <p:origin x="-552" y="-58"/>
      </p:cViewPr>
      <p:guideLst>
        <p:guide orient="horz" pos="5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584BE-C4C3-EB4E-A922-274DD8800909}" type="datetimeFigureOut">
              <a:rPr lang="sv-SE" smtClean="0"/>
              <a:pPr/>
              <a:t>2012-10-24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75BE4-14E8-524F-9E2F-4FF623A5ED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898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5BE4-14E8-524F-9E2F-4FF623A5ED1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29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5BE4-14E8-524F-9E2F-4FF623A5ED1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521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5BE4-14E8-524F-9E2F-4FF623A5ED15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8727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5BE4-14E8-524F-9E2F-4FF623A5ED15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0299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5BE4-14E8-524F-9E2F-4FF623A5ED15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53340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7200" y="2082025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B0547-0690-4139-8827-81B37682D1B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4B4863-66F9-42FD-A32D-D0AEEC4E2298}" type="datetimeFigureOut">
              <a:rPr lang="sv-SE" smtClean="0"/>
              <a:pPr/>
              <a:t>2012-10-24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4B4863-66F9-42FD-A32D-D0AEEC4E2298}" type="datetimeFigureOut">
              <a:rPr lang="sv-SE" smtClean="0"/>
              <a:pPr/>
              <a:t>2012-10-24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B0547-0690-4139-8827-81B37682D1B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4B4863-66F9-42FD-A32D-D0AEEC4E2298}" type="datetimeFigureOut">
              <a:rPr lang="sv-SE" smtClean="0"/>
              <a:pPr/>
              <a:t>2012-10-24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B0547-0690-4139-8827-81B37682D1B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4B4863-66F9-42FD-A32D-D0AEEC4E2298}" type="datetimeFigureOut">
              <a:rPr lang="sv-SE" smtClean="0"/>
              <a:pPr/>
              <a:t>2012-10-24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B0547-0690-4139-8827-81B37682D1B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4B4863-66F9-42FD-A32D-D0AEEC4E2298}" type="datetimeFigureOut">
              <a:rPr lang="sv-SE" smtClean="0"/>
              <a:pPr/>
              <a:t>2012-10-24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B0547-0690-4139-8827-81B37682D1B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868121-514A-494C-A3BC-E112545E4CD6}" type="datetimeFigureOut">
              <a:rPr lang="sv-SE" smtClean="0"/>
              <a:pPr/>
              <a:t>2012-10-24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322D4-C288-434C-8C53-E5AC18B584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53340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7200" y="2082025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3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53340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7200" y="2082025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44053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3869267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3962538" y="612000"/>
            <a:ext cx="4571878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3962538" y="2082025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3869267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Its-eas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357" y="0"/>
            <a:ext cx="4846643" cy="6858000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8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12" name="Rektangel 11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4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612000"/>
            <a:ext cx="8229600" cy="933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92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8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0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704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+mn-lt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+mn-lt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8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  <p:pic>
        <p:nvPicPr>
          <p:cNvPr id="2050" name="Picture 2" descr="C:\Users\jonli\Pictures\2amy_pp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28" y="238125"/>
            <a:ext cx="4998072" cy="611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5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  <p:pic>
        <p:nvPicPr>
          <p:cNvPr id="2" name="Picture 2" descr="C:\Users\jonli\Pictures\Anders_PPT2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2969165" cy="63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18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Matil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16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7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  <p:pic>
        <p:nvPicPr>
          <p:cNvPr id="13" name="Bildobjekt 12" descr="Hand-left.png"/>
          <p:cNvPicPr>
            <a:picLocks noChangeAspect="1"/>
          </p:cNvPicPr>
          <p:nvPr/>
        </p:nvPicPr>
        <p:blipFill>
          <a:blip r:embed="rId5"/>
          <a:srcRect l="20374"/>
          <a:stretch>
            <a:fillRect/>
          </a:stretch>
        </p:blipFill>
        <p:spPr>
          <a:xfrm>
            <a:off x="348" y="2489095"/>
            <a:ext cx="7280984" cy="41776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Marie.png"/>
          <p:cNvPicPr>
            <a:picLocks noChangeAspect="1"/>
          </p:cNvPicPr>
          <p:nvPr/>
        </p:nvPicPr>
        <p:blipFill>
          <a:blip r:embed="rId3"/>
          <a:srcRect l="12303" r="35925"/>
          <a:stretch>
            <a:fillRect/>
          </a:stretch>
        </p:blipFill>
        <p:spPr>
          <a:xfrm>
            <a:off x="21769" y="209551"/>
            <a:ext cx="4260685" cy="617220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8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0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B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131" y="1623486"/>
            <a:ext cx="4445000" cy="4800600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  <p:pic>
        <p:nvPicPr>
          <p:cNvPr id="12" name="Bildobjekt 11" descr="Pointing.png"/>
          <p:cNvPicPr>
            <a:picLocks noChangeAspect="1"/>
          </p:cNvPicPr>
          <p:nvPr/>
        </p:nvPicPr>
        <p:blipFill>
          <a:blip r:embed="rId5"/>
          <a:srcRect r="19843"/>
          <a:stretch>
            <a:fillRect/>
          </a:stretch>
        </p:blipFill>
        <p:spPr>
          <a:xfrm>
            <a:off x="4572000" y="1839977"/>
            <a:ext cx="4581116" cy="29546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Tracy.png"/>
          <p:cNvPicPr>
            <a:picLocks noChangeAspect="1"/>
          </p:cNvPicPr>
          <p:nvPr/>
        </p:nvPicPr>
        <p:blipFill>
          <a:blip r:embed="rId3"/>
          <a:srcRect t="8268" r="9744"/>
          <a:stretch>
            <a:fillRect/>
          </a:stretch>
        </p:blipFill>
        <p:spPr>
          <a:xfrm>
            <a:off x="4800600" y="223293"/>
            <a:ext cx="4126483" cy="6291061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Jimm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69887"/>
            <a:ext cx="4445000" cy="6667500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Alexandra.png"/>
          <p:cNvPicPr>
            <a:picLocks noChangeAspect="1"/>
          </p:cNvPicPr>
          <p:nvPr/>
        </p:nvPicPr>
        <p:blipFill>
          <a:blip r:embed="rId3"/>
          <a:srcRect t="6142" r="26929" b="15591"/>
          <a:stretch>
            <a:fillRect/>
          </a:stretch>
        </p:blipFill>
        <p:spPr>
          <a:xfrm>
            <a:off x="4995567" y="30779"/>
            <a:ext cx="4176114" cy="6709427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0" y="17640"/>
            <a:ext cx="5897880" cy="1470025"/>
          </a:xfrm>
        </p:spPr>
        <p:txBody>
          <a:bodyPr/>
          <a:lstStyle/>
          <a:p>
            <a:r>
              <a:rPr lang="sv-SE" dirty="0" smtClean="0"/>
              <a:t>Management Roundtable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0" y="959980"/>
            <a:ext cx="4114800" cy="600215"/>
          </a:xfrm>
        </p:spPr>
        <p:txBody>
          <a:bodyPr/>
          <a:lstStyle/>
          <a:p>
            <a:r>
              <a:rPr lang="sv-SE" dirty="0" smtClean="0"/>
              <a:t>How is your adoption going?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7280"/>
            <a:ext cx="4260850" cy="135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5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199" y="612000"/>
            <a:ext cx="8325853" cy="1470025"/>
          </a:xfrm>
        </p:spPr>
        <p:txBody>
          <a:bodyPr/>
          <a:lstStyle/>
          <a:p>
            <a:pPr algn="ctr"/>
            <a:r>
              <a:rPr lang="sv-SE" dirty="0" smtClean="0"/>
              <a:t>THANKS FOR YOUR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 PARTICIPATION &amp; ENJOY</a:t>
            </a:r>
            <a:endParaRPr lang="sv-SE" dirty="0"/>
          </a:p>
        </p:txBody>
      </p:sp>
      <p:pic>
        <p:nvPicPr>
          <p:cNvPr id="3078" name="Picture 6" descr="http://www.visitingdc.com/images/venetian-hotel-address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4050" y="2903537"/>
            <a:ext cx="5280025" cy="3949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Roundtable Agenda</a:t>
            </a:r>
            <a:endParaRPr lang="en-US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200025" y="2082025"/>
            <a:ext cx="5857875" cy="27787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My perspectives; “A Tale of Two Cities”</a:t>
            </a:r>
          </a:p>
          <a:p>
            <a:endParaRPr lang="en-US" dirty="0" smtClean="0"/>
          </a:p>
          <a:p>
            <a:r>
              <a:rPr lang="en-US" dirty="0" smtClean="0"/>
              <a:t>Adoption of CET Designer</a:t>
            </a:r>
          </a:p>
          <a:p>
            <a:endParaRPr lang="en-US" dirty="0"/>
          </a:p>
          <a:p>
            <a:r>
              <a:rPr lang="en-US" dirty="0" smtClean="0"/>
              <a:t>Dealership Process Change </a:t>
            </a:r>
          </a:p>
          <a:p>
            <a:endParaRPr lang="en-US" dirty="0" smtClean="0"/>
          </a:p>
          <a:p>
            <a:r>
              <a:rPr lang="en-US" dirty="0" smtClean="0"/>
              <a:t>How are the Manufacturers Performing?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3945"/>
            <a:ext cx="582295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825995"/>
            <a:ext cx="1401763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873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9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1398" y="1492918"/>
            <a:ext cx="883117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Love the concept of  intuitive technology that makes life easier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CET was the way to show the client what they were getting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Cost was never an impediment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Company owner </a:t>
            </a:r>
            <a:r>
              <a:rPr lang="en-US" sz="2400" dirty="0" smtClean="0"/>
              <a:t>wanted it </a:t>
            </a:r>
            <a:r>
              <a:rPr lang="en-US" sz="2400" dirty="0" smtClean="0"/>
              <a:t>early; found </a:t>
            </a:r>
            <a:r>
              <a:rPr lang="en-US" sz="2400" dirty="0" smtClean="0"/>
              <a:t>resistance from staff 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Design leader says TRAINING, TRAINING, TRAINING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Today, 60% of projects utilize CET Designer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12" name="Picture 11" descr="CFI box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0978" cy="9574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2300" y="145498"/>
            <a:ext cx="2838450" cy="811931"/>
          </a:xfrm>
        </p:spPr>
        <p:txBody>
          <a:bodyPr/>
          <a:lstStyle/>
          <a:p>
            <a:r>
              <a:rPr lang="en-US" dirty="0" smtClean="0"/>
              <a:t>Perspectives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2038"/>
            <a:ext cx="5870575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199" y="1038622"/>
            <a:ext cx="1880351" cy="107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27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9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62300" y="147868"/>
            <a:ext cx="2819400" cy="624523"/>
          </a:xfrm>
        </p:spPr>
        <p:txBody>
          <a:bodyPr/>
          <a:lstStyle/>
          <a:p>
            <a:pPr marL="742950" indent="-742950"/>
            <a:r>
              <a:rPr lang="en-US" dirty="0" smtClean="0"/>
              <a:t>Perspectives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50495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Firm was an early adopter and fully embraced of the concept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Ltd uses, bugs, crashes, PC requirements, slowed our usage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Is it a specification tool or a rendering tool???????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2011 renaissance- upgraded PC’s, new version of CET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3 of 7 designers use it religiously; of the 3- majority of projects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CET Designer does not reduce cost; provides increased value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Adoption of CET Designer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" y="1545004"/>
            <a:ext cx="8122920" cy="4581160"/>
          </a:xfrm>
        </p:spPr>
        <p:txBody>
          <a:bodyPr/>
          <a:lstStyle/>
          <a:p>
            <a:pPr marL="514350" lvl="0" indent="-51435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merging roles of designers and </a:t>
            </a:r>
            <a:r>
              <a:rPr lang="en-US" dirty="0" smtClean="0"/>
              <a:t>salespeople </a:t>
            </a:r>
            <a:r>
              <a:rPr lang="en-US" dirty="0"/>
              <a:t>at </a:t>
            </a:r>
            <a:r>
              <a:rPr lang="en-US" dirty="0" smtClean="0"/>
              <a:t>dealerships (hybrid) </a:t>
            </a:r>
            <a:endParaRPr lang="en-US" dirty="0" smtClean="0"/>
          </a:p>
          <a:p>
            <a:pPr marL="514350" lvl="0" indent="-514350">
              <a:buAutoNum type="arabicPeriod"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2. How </a:t>
            </a:r>
            <a:r>
              <a:rPr lang="en-US" dirty="0"/>
              <a:t>software is helping the industry to adjust to </a:t>
            </a:r>
            <a:r>
              <a:rPr lang="en-US" dirty="0" smtClean="0"/>
              <a:t>	changing </a:t>
            </a:r>
            <a:r>
              <a:rPr lang="en-US" dirty="0"/>
              <a:t>roles – and be strategic about it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	</a:t>
            </a:r>
          </a:p>
          <a:p>
            <a:pPr marL="0" lvl="0" indent="0">
              <a:buNone/>
            </a:pPr>
            <a:r>
              <a:rPr lang="en-US" dirty="0" smtClean="0"/>
              <a:t>3. How </a:t>
            </a:r>
            <a:r>
              <a:rPr lang="en-US" dirty="0"/>
              <a:t>technology makes it possible for people to </a:t>
            </a:r>
            <a:r>
              <a:rPr lang="en-US" dirty="0" smtClean="0"/>
              <a:t>	be </a:t>
            </a:r>
            <a:r>
              <a:rPr lang="en-US" dirty="0"/>
              <a:t>cross-trained, assume cross-functional roles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0"/>
            <a:ext cx="6918960" cy="1179095"/>
          </a:xfrm>
        </p:spPr>
        <p:txBody>
          <a:bodyPr/>
          <a:lstStyle/>
          <a:p>
            <a:r>
              <a:rPr lang="sv-SE" sz="2800" dirty="0" smtClean="0"/>
              <a:t>What’s Holding You Back? {please share} This is the main content of our roundtable!</a:t>
            </a:r>
            <a:endParaRPr lang="sv-SE" dirty="0"/>
          </a:p>
        </p:txBody>
      </p:sp>
      <p:pic>
        <p:nvPicPr>
          <p:cNvPr id="10242" name="Picture 2" descr="http://effectiveonlineteaching.org/wp-content/uploads/2012/03/talking-hea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113267"/>
            <a:ext cx="3550919" cy="32567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417320"/>
            <a:ext cx="6918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to you want your design process to go?</a:t>
            </a:r>
          </a:p>
          <a:p>
            <a:r>
              <a:rPr lang="en-US" sz="2000" dirty="0" smtClean="0"/>
              <a:t>What do you need from Configura to help get there?</a:t>
            </a:r>
          </a:p>
          <a:p>
            <a:r>
              <a:rPr lang="en-US" sz="2000" dirty="0" smtClean="0"/>
              <a:t>What can I do to help get your message across?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sv-SE" sz="2800" dirty="0" smtClean="0"/>
              <a:t>How are manufacturers performing? </a:t>
            </a:r>
            <a:endParaRPr lang="sv-SE" sz="2800" dirty="0"/>
          </a:p>
        </p:txBody>
      </p:sp>
      <p:pic>
        <p:nvPicPr>
          <p:cNvPr id="6" name="Picture 6" descr="http://www.draperinc.com/images/Easels/500x500images/Easel_DR850.jpg"/>
          <p:cNvPicPr>
            <a:picLocks noChangeAspect="1" noChangeArrowheads="1"/>
          </p:cNvPicPr>
          <p:nvPr/>
        </p:nvPicPr>
        <p:blipFill>
          <a:blip r:embed="rId2"/>
          <a:srcRect l="36379" r="14105" b="39150"/>
          <a:stretch>
            <a:fillRect/>
          </a:stretch>
        </p:blipFill>
        <p:spPr bwMode="auto">
          <a:xfrm>
            <a:off x="5927558" y="695432"/>
            <a:ext cx="2358190" cy="2898000"/>
          </a:xfrm>
          <a:prstGeom prst="rect">
            <a:avLst/>
          </a:prstGeom>
          <a:noFill/>
        </p:spPr>
      </p:pic>
      <p:pic>
        <p:nvPicPr>
          <p:cNvPr id="7" name="Picture 6" descr="http://www.draperinc.com/images/Easels/500x500images/Easel_DR850.jpg"/>
          <p:cNvPicPr>
            <a:picLocks noChangeAspect="1" noChangeArrowheads="1"/>
          </p:cNvPicPr>
          <p:nvPr/>
        </p:nvPicPr>
        <p:blipFill>
          <a:blip r:embed="rId2"/>
          <a:srcRect l="36379" r="14105" b="39150"/>
          <a:stretch>
            <a:fillRect/>
          </a:stretch>
        </p:blipFill>
        <p:spPr bwMode="auto">
          <a:xfrm>
            <a:off x="1515979" y="695432"/>
            <a:ext cx="2358190" cy="2898000"/>
          </a:xfrm>
          <a:prstGeom prst="rect">
            <a:avLst/>
          </a:prstGeom>
          <a:noFill/>
        </p:spPr>
      </p:pic>
      <p:pic>
        <p:nvPicPr>
          <p:cNvPr id="8" name="Picture 6" descr="http://www.draperinc.com/images/Easels/500x500images/Easel_DR850.jpg"/>
          <p:cNvPicPr>
            <a:picLocks noChangeAspect="1" noChangeArrowheads="1"/>
          </p:cNvPicPr>
          <p:nvPr/>
        </p:nvPicPr>
        <p:blipFill>
          <a:blip r:embed="rId2"/>
          <a:srcRect l="36379" r="14105" b="39150"/>
          <a:stretch>
            <a:fillRect/>
          </a:stretch>
        </p:blipFill>
        <p:spPr bwMode="auto">
          <a:xfrm>
            <a:off x="6785810" y="3441032"/>
            <a:ext cx="2358190" cy="2898000"/>
          </a:xfrm>
          <a:prstGeom prst="rect">
            <a:avLst/>
          </a:prstGeom>
          <a:noFill/>
        </p:spPr>
      </p:pic>
      <p:pic>
        <p:nvPicPr>
          <p:cNvPr id="9" name="Picture 6" descr="http://www.draperinc.com/images/Easels/500x500images/Easel_DR850.jpg"/>
          <p:cNvPicPr>
            <a:picLocks noChangeAspect="1" noChangeArrowheads="1"/>
          </p:cNvPicPr>
          <p:nvPr/>
        </p:nvPicPr>
        <p:blipFill>
          <a:blip r:embed="rId2"/>
          <a:srcRect l="36379" r="14105" b="39150"/>
          <a:stretch>
            <a:fillRect/>
          </a:stretch>
        </p:blipFill>
        <p:spPr bwMode="auto">
          <a:xfrm>
            <a:off x="4427620" y="3441032"/>
            <a:ext cx="2358190" cy="2898000"/>
          </a:xfrm>
          <a:prstGeom prst="rect">
            <a:avLst/>
          </a:prstGeom>
          <a:noFill/>
        </p:spPr>
      </p:pic>
      <p:pic>
        <p:nvPicPr>
          <p:cNvPr id="10" name="Picture 6" descr="http://www.draperinc.com/images/Easels/500x500images/Easel_DR850.jpg"/>
          <p:cNvPicPr>
            <a:picLocks noChangeAspect="1" noChangeArrowheads="1"/>
          </p:cNvPicPr>
          <p:nvPr/>
        </p:nvPicPr>
        <p:blipFill>
          <a:blip r:embed="rId2"/>
          <a:srcRect l="36379" r="14105" b="39150"/>
          <a:stretch>
            <a:fillRect/>
          </a:stretch>
        </p:blipFill>
        <p:spPr bwMode="auto">
          <a:xfrm>
            <a:off x="2358190" y="3441032"/>
            <a:ext cx="2358190" cy="2898000"/>
          </a:xfrm>
          <a:prstGeom prst="rect">
            <a:avLst/>
          </a:prstGeom>
          <a:noFill/>
        </p:spPr>
      </p:pic>
      <p:pic>
        <p:nvPicPr>
          <p:cNvPr id="11" name="Picture 6" descr="http://www.draperinc.com/images/Easels/500x500images/Easel_DR850.jpg"/>
          <p:cNvPicPr>
            <a:picLocks noChangeAspect="1" noChangeArrowheads="1"/>
          </p:cNvPicPr>
          <p:nvPr/>
        </p:nvPicPr>
        <p:blipFill>
          <a:blip r:embed="rId2"/>
          <a:srcRect l="36379" r="14105" b="39150"/>
          <a:stretch>
            <a:fillRect/>
          </a:stretch>
        </p:blipFill>
        <p:spPr bwMode="auto">
          <a:xfrm>
            <a:off x="0" y="3441032"/>
            <a:ext cx="2358190" cy="289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45368" y="101065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Configura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7516" y="372997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Haworth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31694" y="368968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Teknion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92104" y="368968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Project Matrix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41169" y="98659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Steelcase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81373" y="368968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KI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figura Powerpoint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Configura-11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Configura-11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Configura_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Configura_PPT_templat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_Configura-11_chapter 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figura-11_chapter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figura-11_chapter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figura-11_chapter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figura-11_chapter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nfigura-11_chapter 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onfigura-11_chapter 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onfigura-11_chapter 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onfigura-11_chapter 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7010CF7738A49B161787277CA026D" ma:contentTypeVersion="0" ma:contentTypeDescription="Create a new document." ma:contentTypeScope="" ma:versionID="f7e1d1cfda302ca9664e1f75563fea5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DE6586-E88D-456E-B0DC-29A9AF48BC34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B513151-1EB3-4E10-980B-D64A5CC82F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EF93275-5AF5-43F1-A8B5-B89290A30D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Configura Powerpoint Template 2011</Template>
  <TotalTime>244</TotalTime>
  <Words>266</Words>
  <Application>Microsoft Office PowerPoint</Application>
  <PresentationFormat>On-screen Show (4:3)</PresentationFormat>
  <Paragraphs>59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Configura Powerpoint Template 2011</vt:lpstr>
      <vt:lpstr>Configura-11_chapter 2</vt:lpstr>
      <vt:lpstr>Configura-11_chapter 3</vt:lpstr>
      <vt:lpstr>Configura-11_chapter 4</vt:lpstr>
      <vt:lpstr>Configura-11_chapter 5</vt:lpstr>
      <vt:lpstr>Configura-11_chapter 6</vt:lpstr>
      <vt:lpstr>Configura-11_chapter 7</vt:lpstr>
      <vt:lpstr>Configura-11_chapter 8</vt:lpstr>
      <vt:lpstr>Configura-11_chapter 9</vt:lpstr>
      <vt:lpstr>Configura-11_black</vt:lpstr>
      <vt:lpstr>Configura-11_white</vt:lpstr>
      <vt:lpstr>Configura_background</vt:lpstr>
      <vt:lpstr>Configura_PPT_template_2012</vt:lpstr>
      <vt:lpstr>1_Configura-11_chapter 9</vt:lpstr>
      <vt:lpstr>Management Roundtable</vt:lpstr>
      <vt:lpstr>Roundtable Agenda</vt:lpstr>
      <vt:lpstr>PowerPoint Presentation</vt:lpstr>
      <vt:lpstr>Perspectives</vt:lpstr>
      <vt:lpstr>PowerPoint Presentation</vt:lpstr>
      <vt:lpstr>Perspectives      </vt:lpstr>
      <vt:lpstr>Adoption of CET Designer</vt:lpstr>
      <vt:lpstr>What’s Holding You Back? {please share} This is the main content of our roundtable!</vt:lpstr>
      <vt:lpstr>How are manufacturers performing? </vt:lpstr>
      <vt:lpstr>THANKS FOR YOUR   PARTICIPATION &amp; ENJOY</vt:lpstr>
    </vt:vector>
  </TitlesOfParts>
  <Company>CFI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G. Schwartz</dc:creator>
  <cp:lastModifiedBy>Amy Edington</cp:lastModifiedBy>
  <cp:revision>36</cp:revision>
  <cp:lastPrinted>2009-01-30T12:30:53Z</cp:lastPrinted>
  <dcterms:created xsi:type="dcterms:W3CDTF">2012-09-07T19:33:36Z</dcterms:created>
  <dcterms:modified xsi:type="dcterms:W3CDTF">2012-10-24T17:50:36Z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0x010100A417010CF7738A49B161787277CA026D</vt:lpwstr>
  </property>
</Properties>
</file>